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83" r:id="rId3"/>
    <p:sldId id="258" r:id="rId4"/>
    <p:sldId id="286" r:id="rId5"/>
    <p:sldId id="284" r:id="rId6"/>
    <p:sldId id="297" r:id="rId7"/>
    <p:sldId id="277" r:id="rId8"/>
    <p:sldId id="287" r:id="rId9"/>
    <p:sldId id="298" r:id="rId10"/>
    <p:sldId id="288" r:id="rId11"/>
    <p:sldId id="289" r:id="rId12"/>
    <p:sldId id="290" r:id="rId13"/>
    <p:sldId id="29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1DB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8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7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1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72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7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4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6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74D822E-78E2-404E-B962-FF8B754CD1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2E-78E2-404E-B962-FF8B754CD1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2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4D822E-78E2-404E-B962-FF8B754CD1B2}" type="datetimeFigureOut">
              <a:rPr lang="en-US" smtClean="0"/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6E52AD-5225-4B31-BA84-D64548D8837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39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9789-B2BA-4EB4-BB85-00841E355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032" y="1104181"/>
            <a:ext cx="10995949" cy="2324819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80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80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8000" dirty="0">
                <a:latin typeface="Bahnschrift" panose="020B0502040204020203" pitchFamily="34" charset="0"/>
              </a:rPr>
            </a:br>
            <a:r>
              <a:rPr lang="en-US" sz="6000" dirty="0">
                <a:solidFill>
                  <a:srgbClr val="0A51DB"/>
                </a:solidFill>
                <a:latin typeface="Bahnschrift" panose="020B0502040204020203" pitchFamily="34" charset="0"/>
              </a:rPr>
              <a:t>Case For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D9623-7D72-4F00-BFC3-FA091A276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807" y="4907033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  <a:latin typeface="Bahnschrift" panose="020B0502040204020203" pitchFamily="34" charset="0"/>
              </a:rPr>
              <a:t>Leadership  |  Adventure  | Work</a:t>
            </a:r>
          </a:p>
        </p:txBody>
      </p:sp>
    </p:spTree>
    <p:extLst>
      <p:ext uri="{BB962C8B-B14F-4D97-AF65-F5344CB8AC3E}">
        <p14:creationId xmlns:p14="http://schemas.microsoft.com/office/powerpoint/2010/main" val="230556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467F113E-4D66-4556-A947-798C48908958}"/>
              </a:ext>
            </a:extLst>
          </p:cNvPr>
          <p:cNvSpPr/>
          <p:nvPr/>
        </p:nvSpPr>
        <p:spPr>
          <a:xfrm>
            <a:off x="1822298" y="2758417"/>
            <a:ext cx="2071177" cy="1341168"/>
          </a:xfrm>
          <a:prstGeom prst="rightArrow">
            <a:avLst/>
          </a:prstGeom>
          <a:gradFill>
            <a:gsLst>
              <a:gs pos="0">
                <a:srgbClr val="0A51DB"/>
              </a:gs>
              <a:gs pos="44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28C4D-844C-4D9E-A68A-7DC38C9E6375}"/>
              </a:ext>
            </a:extLst>
          </p:cNvPr>
          <p:cNvSpPr txBox="1"/>
          <p:nvPr/>
        </p:nvSpPr>
        <p:spPr>
          <a:xfrm>
            <a:off x="1819218" y="3213135"/>
            <a:ext cx="1764220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latin typeface="Tekton Pro Ext" panose="020F0605020208020904" pitchFamily="34" charset="0"/>
              </a:rPr>
              <a:t>7</a:t>
            </a:r>
            <a:r>
              <a:rPr lang="en-US" sz="2363" baseline="30000" dirty="0">
                <a:latin typeface="Tekton Pro Ext" panose="020F0605020208020904" pitchFamily="34" charset="0"/>
              </a:rPr>
              <a:t>th</a:t>
            </a:r>
            <a:r>
              <a:rPr lang="en-US" sz="2363" dirty="0">
                <a:latin typeface="Tekton Pro Ext" panose="020F0605020208020904" pitchFamily="34" charset="0"/>
              </a:rPr>
              <a:t> Grade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DAD5C16-BE44-444F-8F30-F31E037A3AB7}"/>
              </a:ext>
            </a:extLst>
          </p:cNvPr>
          <p:cNvSpPr/>
          <p:nvPr/>
        </p:nvSpPr>
        <p:spPr>
          <a:xfrm>
            <a:off x="4037694" y="2758416"/>
            <a:ext cx="2071178" cy="1341168"/>
          </a:xfrm>
          <a:prstGeom prst="rightArrow">
            <a:avLst/>
          </a:prstGeom>
          <a:gradFill>
            <a:gsLst>
              <a:gs pos="0">
                <a:srgbClr val="0A51DB"/>
              </a:gs>
              <a:gs pos="44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3BC4F-EEE6-4C8F-A217-B40865600ABE}"/>
              </a:ext>
            </a:extLst>
          </p:cNvPr>
          <p:cNvSpPr txBox="1"/>
          <p:nvPr/>
        </p:nvSpPr>
        <p:spPr>
          <a:xfrm>
            <a:off x="4020759" y="3213135"/>
            <a:ext cx="1764220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latin typeface="Tekton Pro Ext" panose="020F0605020208020904" pitchFamily="34" charset="0"/>
              </a:rPr>
              <a:t>8</a:t>
            </a:r>
            <a:r>
              <a:rPr lang="en-US" sz="2363" baseline="30000" dirty="0">
                <a:latin typeface="Tekton Pro Ext" panose="020F0605020208020904" pitchFamily="34" charset="0"/>
              </a:rPr>
              <a:t>th</a:t>
            </a:r>
            <a:r>
              <a:rPr lang="en-US" sz="2363" dirty="0">
                <a:latin typeface="Tekton Pro Ext" panose="020F0605020208020904" pitchFamily="34" charset="0"/>
              </a:rPr>
              <a:t> Grade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0949FF9-E9BD-4D21-AE21-AA922264021B}"/>
              </a:ext>
            </a:extLst>
          </p:cNvPr>
          <p:cNvSpPr/>
          <p:nvPr/>
        </p:nvSpPr>
        <p:spPr>
          <a:xfrm>
            <a:off x="6294046" y="1498227"/>
            <a:ext cx="4068509" cy="1339791"/>
          </a:xfrm>
          <a:prstGeom prst="rightArrow">
            <a:avLst/>
          </a:prstGeom>
          <a:gradFill>
            <a:gsLst>
              <a:gs pos="0">
                <a:srgbClr val="0A51DB"/>
              </a:gs>
              <a:gs pos="44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2FF99-719E-4A4B-A358-E3807DC99694}"/>
              </a:ext>
            </a:extLst>
          </p:cNvPr>
          <p:cNvSpPr txBox="1"/>
          <p:nvPr/>
        </p:nvSpPr>
        <p:spPr>
          <a:xfrm>
            <a:off x="6294045" y="1872116"/>
            <a:ext cx="3365096" cy="61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8" dirty="0">
                <a:latin typeface="Tekton Pro Ext" panose="020F0605020208020904" pitchFamily="34" charset="0"/>
              </a:rPr>
              <a:t>9</a:t>
            </a:r>
            <a:r>
              <a:rPr lang="en-US" sz="1688" baseline="30000" dirty="0">
                <a:latin typeface="Tekton Pro Ext" panose="020F0605020208020904" pitchFamily="34" charset="0"/>
              </a:rPr>
              <a:t>th</a:t>
            </a:r>
            <a:r>
              <a:rPr lang="en-US" sz="1688" dirty="0">
                <a:latin typeface="Tekton Pro Ext" panose="020F0605020208020904" pitchFamily="34" charset="0"/>
              </a:rPr>
              <a:t> – 12</a:t>
            </a:r>
            <a:r>
              <a:rPr lang="en-US" sz="1688" baseline="30000" dirty="0">
                <a:latin typeface="Tekton Pro Ext" panose="020F0605020208020904" pitchFamily="34" charset="0"/>
              </a:rPr>
              <a:t>th</a:t>
            </a:r>
            <a:r>
              <a:rPr lang="en-US" sz="1688" dirty="0">
                <a:latin typeface="Tekton Pro Ext" panose="020F0605020208020904" pitchFamily="34" charset="0"/>
              </a:rPr>
              <a:t> Grades</a:t>
            </a:r>
          </a:p>
          <a:p>
            <a:pPr algn="ctr"/>
            <a:r>
              <a:rPr lang="en-US" sz="1688" dirty="0">
                <a:latin typeface="Tekton Pro Ext" panose="020F0605020208020904" pitchFamily="34" charset="0"/>
              </a:rPr>
              <a:t>Summer Work Project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4F0507A-0600-466F-AE96-71B419D8B074}"/>
              </a:ext>
            </a:extLst>
          </p:cNvPr>
          <p:cNvSpPr/>
          <p:nvPr/>
        </p:nvSpPr>
        <p:spPr>
          <a:xfrm>
            <a:off x="6294046" y="3969649"/>
            <a:ext cx="2034254" cy="1341168"/>
          </a:xfrm>
          <a:prstGeom prst="rightArrow">
            <a:avLst/>
          </a:prstGeom>
          <a:gradFill>
            <a:gsLst>
              <a:gs pos="0">
                <a:srgbClr val="0A51DB"/>
              </a:gs>
              <a:gs pos="44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41F48-D7E0-4FF8-848C-64CB952AB382}"/>
              </a:ext>
            </a:extLst>
          </p:cNvPr>
          <p:cNvSpPr txBox="1"/>
          <p:nvPr/>
        </p:nvSpPr>
        <p:spPr>
          <a:xfrm>
            <a:off x="6111952" y="3876968"/>
            <a:ext cx="1764220" cy="455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63" dirty="0">
                <a:latin typeface="Tekton Pro Ext" panose="020F06050202080209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C71C53-AEDF-42BB-A010-7EE3F7548088}"/>
              </a:ext>
            </a:extLst>
          </p:cNvPr>
          <p:cNvSpPr txBox="1"/>
          <p:nvPr/>
        </p:nvSpPr>
        <p:spPr>
          <a:xfrm>
            <a:off x="6294046" y="4406913"/>
            <a:ext cx="1764220" cy="63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72" dirty="0">
                <a:latin typeface="Tekton Pro Ext" panose="020F0605020208020904" pitchFamily="34" charset="0"/>
              </a:rPr>
              <a:t>9</a:t>
            </a:r>
            <a:r>
              <a:rPr lang="en-US" sz="1772" baseline="30000" dirty="0">
                <a:latin typeface="Tekton Pro Ext" panose="020F0605020208020904" pitchFamily="34" charset="0"/>
              </a:rPr>
              <a:t>th</a:t>
            </a:r>
            <a:r>
              <a:rPr lang="en-US" sz="1772" dirty="0">
                <a:latin typeface="Tekton Pro Ext" panose="020F0605020208020904" pitchFamily="34" charset="0"/>
              </a:rPr>
              <a:t> &amp; 10</a:t>
            </a:r>
            <a:r>
              <a:rPr lang="en-US" sz="1772" baseline="30000" dirty="0">
                <a:latin typeface="Tekton Pro Ext" panose="020F0605020208020904" pitchFamily="34" charset="0"/>
              </a:rPr>
              <a:t>th</a:t>
            </a:r>
            <a:r>
              <a:rPr lang="en-US" sz="1772" dirty="0">
                <a:latin typeface="Tekton Pro Ext" panose="020F0605020208020904" pitchFamily="34" charset="0"/>
              </a:rPr>
              <a:t> </a:t>
            </a:r>
          </a:p>
          <a:p>
            <a:pPr algn="ctr"/>
            <a:r>
              <a:rPr lang="en-US" sz="1772" dirty="0">
                <a:latin typeface="Tekton Pro Ext" panose="020F0605020208020904" pitchFamily="34" charset="0"/>
              </a:rPr>
              <a:t>Grades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7ECFC65-EA5F-46C7-8A4A-9FB8ADE06665}"/>
              </a:ext>
            </a:extLst>
          </p:cNvPr>
          <p:cNvSpPr/>
          <p:nvPr/>
        </p:nvSpPr>
        <p:spPr>
          <a:xfrm>
            <a:off x="8328300" y="3984196"/>
            <a:ext cx="2034254" cy="1341168"/>
          </a:xfrm>
          <a:prstGeom prst="rightArrow">
            <a:avLst/>
          </a:prstGeom>
          <a:gradFill>
            <a:gsLst>
              <a:gs pos="0">
                <a:srgbClr val="0A51DB"/>
              </a:gs>
              <a:gs pos="44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A40F7-EB00-4400-BBB9-87ED02057510}"/>
              </a:ext>
            </a:extLst>
          </p:cNvPr>
          <p:cNvSpPr txBox="1"/>
          <p:nvPr/>
        </p:nvSpPr>
        <p:spPr>
          <a:xfrm>
            <a:off x="8463317" y="4393648"/>
            <a:ext cx="1764220" cy="63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72" dirty="0">
                <a:latin typeface="Tekton Pro Ext" panose="020F0605020208020904" pitchFamily="34" charset="0"/>
              </a:rPr>
              <a:t>11</a:t>
            </a:r>
            <a:r>
              <a:rPr lang="en-US" sz="1772" baseline="30000" dirty="0">
                <a:latin typeface="Tekton Pro Ext" panose="020F0605020208020904" pitchFamily="34" charset="0"/>
              </a:rPr>
              <a:t>th</a:t>
            </a:r>
            <a:r>
              <a:rPr lang="en-US" sz="1772" dirty="0">
                <a:latin typeface="Tekton Pro Ext" panose="020F0605020208020904" pitchFamily="34" charset="0"/>
              </a:rPr>
              <a:t> &amp; 12</a:t>
            </a:r>
            <a:r>
              <a:rPr lang="en-US" sz="1772" baseline="30000" dirty="0">
                <a:latin typeface="Tekton Pro Ext" panose="020F0605020208020904" pitchFamily="34" charset="0"/>
              </a:rPr>
              <a:t>th</a:t>
            </a:r>
            <a:r>
              <a:rPr lang="en-US" sz="1772" dirty="0">
                <a:latin typeface="Tekton Pro Ext" panose="020F0605020208020904" pitchFamily="34" charset="0"/>
              </a:rPr>
              <a:t> </a:t>
            </a:r>
          </a:p>
          <a:p>
            <a:pPr algn="ctr"/>
            <a:r>
              <a:rPr lang="en-US" sz="1772" dirty="0">
                <a:latin typeface="Tekton Pro Ext" panose="020F0605020208020904" pitchFamily="34" charset="0"/>
              </a:rPr>
              <a:t>Grades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1E3F1F-5EA3-4CF0-9D59-6541D9E99B90}"/>
              </a:ext>
            </a:extLst>
          </p:cNvPr>
          <p:cNvSpPr txBox="1"/>
          <p:nvPr/>
        </p:nvSpPr>
        <p:spPr>
          <a:xfrm>
            <a:off x="6254683" y="4979327"/>
            <a:ext cx="147875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>
                <a:latin typeface="Tekton Pro Ext" panose="020F0605020208020904" pitchFamily="34" charset="0"/>
              </a:rPr>
              <a:t>Right Start Mentoring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989521-4251-4CE4-A0A4-8624C6C32E11}"/>
              </a:ext>
            </a:extLst>
          </p:cNvPr>
          <p:cNvSpPr txBox="1"/>
          <p:nvPr/>
        </p:nvSpPr>
        <p:spPr>
          <a:xfrm>
            <a:off x="8328299" y="4974743"/>
            <a:ext cx="147875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>
                <a:latin typeface="Tekton Pro Ext" panose="020F0605020208020904" pitchFamily="34" charset="0"/>
              </a:rPr>
              <a:t>Next Step Mentoring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8AD58B-6F0D-4EB6-AF91-380A2195E258}"/>
              </a:ext>
            </a:extLst>
          </p:cNvPr>
          <p:cNvSpPr txBox="1"/>
          <p:nvPr/>
        </p:nvSpPr>
        <p:spPr>
          <a:xfrm>
            <a:off x="1747450" y="3827488"/>
            <a:ext cx="147875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>
                <a:latin typeface="Tekton Pro Ext" panose="020F0605020208020904" pitchFamily="34" charset="0"/>
              </a:rPr>
              <a:t>Leadership </a:t>
            </a:r>
            <a:r>
              <a:rPr lang="en-US" sz="1477" dirty="0">
                <a:solidFill>
                  <a:srgbClr val="0A51DB"/>
                </a:solidFill>
                <a:latin typeface="WC Wunderbach Rough Bta" panose="02000400000000000000" pitchFamily="2" charset="0"/>
              </a:rPr>
              <a:t>TEAM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B08DE-E429-4287-BEAA-6BFEB18EAA23}"/>
              </a:ext>
            </a:extLst>
          </p:cNvPr>
          <p:cNvSpPr txBox="1"/>
          <p:nvPr/>
        </p:nvSpPr>
        <p:spPr>
          <a:xfrm>
            <a:off x="4001224" y="3819348"/>
            <a:ext cx="147875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>
                <a:latin typeface="Tekton Pro Ext" panose="020F0605020208020904" pitchFamily="34" charset="0"/>
              </a:rPr>
              <a:t>Leadership</a:t>
            </a:r>
          </a:p>
          <a:p>
            <a:pPr algn="ctr"/>
            <a:r>
              <a:rPr lang="en-US" sz="1477" dirty="0">
                <a:solidFill>
                  <a:srgbClr val="0A51DB"/>
                </a:solidFill>
                <a:latin typeface="WC Wunderbach Rough Bta" panose="02000400000000000000" pitchFamily="2" charset="0"/>
              </a:rPr>
              <a:t>LIFE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6D2EF5-9921-4BB8-A0B7-AB0174DABB11}"/>
              </a:ext>
            </a:extLst>
          </p:cNvPr>
          <p:cNvSpPr txBox="1"/>
          <p:nvPr/>
        </p:nvSpPr>
        <p:spPr>
          <a:xfrm>
            <a:off x="3524250" y="511070"/>
            <a:ext cx="602753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000" dirty="0">
                <a:solidFill>
                  <a:srgbClr val="0A51DB"/>
                </a:solidFill>
                <a:latin typeface="Tekton Pro Ext" panose="020F0605020208020904" pitchFamily="34" charset="0"/>
              </a:rPr>
              <a:t> </a:t>
            </a:r>
            <a:r>
              <a:rPr lang="en-US" sz="3000" dirty="0"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</a:p>
          <a:p>
            <a:r>
              <a:rPr lang="en-US" sz="2250" dirty="0">
                <a:solidFill>
                  <a:srgbClr val="0A51DB"/>
                </a:solidFill>
                <a:latin typeface="Bahnschrift" panose="020B0502040204020203" pitchFamily="34" charset="0"/>
              </a:rPr>
              <a:t>Community Impact Ministry Model</a:t>
            </a:r>
          </a:p>
        </p:txBody>
      </p:sp>
    </p:spTree>
    <p:extLst>
      <p:ext uri="{BB962C8B-B14F-4D97-AF65-F5344CB8AC3E}">
        <p14:creationId xmlns:p14="http://schemas.microsoft.com/office/powerpoint/2010/main" val="207644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297E29CE-1926-4D96-AECC-2B5984259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18885"/>
              </p:ext>
            </p:extLst>
          </p:nvPr>
        </p:nvGraphicFramePr>
        <p:xfrm>
          <a:off x="1564511" y="1398287"/>
          <a:ext cx="9062977" cy="485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593">
                  <a:extLst>
                    <a:ext uri="{9D8B030D-6E8A-4147-A177-3AD203B41FA5}">
                      <a16:colId xmlns:a16="http://schemas.microsoft.com/office/drawing/2014/main" val="2237943421"/>
                    </a:ext>
                  </a:extLst>
                </a:gridCol>
                <a:gridCol w="2917833">
                  <a:extLst>
                    <a:ext uri="{9D8B030D-6E8A-4147-A177-3AD203B41FA5}">
                      <a16:colId xmlns:a16="http://schemas.microsoft.com/office/drawing/2014/main" val="1017486283"/>
                    </a:ext>
                  </a:extLst>
                </a:gridCol>
                <a:gridCol w="3346551">
                  <a:extLst>
                    <a:ext uri="{9D8B030D-6E8A-4147-A177-3AD203B41FA5}">
                      <a16:colId xmlns:a16="http://schemas.microsoft.com/office/drawing/2014/main" val="3859537978"/>
                    </a:ext>
                  </a:extLst>
                </a:gridCol>
              </a:tblGrid>
              <a:tr h="47768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Our Challenge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highlight>
                            <a:srgbClr val="000000"/>
                          </a:highlight>
                        </a:rPr>
                        <a:t>PEAK’s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Solution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Our Results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653825"/>
                  </a:ext>
                </a:extLst>
              </a:tr>
              <a:tr h="17584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Students raised in poverty underperform their more advantaged peers by every measure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We challenge middle schoolers to focus on the “3 A’s”: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Academics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Attendance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Attitude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For high-risk youth, the ROI is $2.72 per dollar spent in quality youth programs. Since 2014, 100% of PEAK students either graduated high school or currently attend high school. None entered the criminal justice system.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068036"/>
                  </a:ext>
                </a:extLst>
              </a:tr>
              <a:tr h="103210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 unemployment rate for Black male teens was over 50% in 3Q 2019 (pre COVID)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The Summer Work Project provides discipline, structure and fosters a “success through effort” mindset.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 2020,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highlight>
                            <a:srgbClr val="000000"/>
                          </a:highlight>
                        </a:rPr>
                        <a:t>PEAK Adventures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paid over $10,500 in wages to students growing up in high poverty neighborhoods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013721"/>
                  </a:ext>
                </a:extLst>
              </a:tr>
              <a:tr h="127790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 lack of marketable skills contributes to substance abuse and criminal activity in young adults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Right Start mentoring focuses on building a strong academic foundation in 9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and 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grades. Next Step mentoring will focus on a written plan for life after high 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We launched Right Start in 9/20 to meet the needs of students struggling with on-line only education.  We expect significant returns from this program.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65299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8193695-D5CB-40B1-915D-A0DBBCE95687}"/>
              </a:ext>
            </a:extLst>
          </p:cNvPr>
          <p:cNvSpPr/>
          <p:nvPr/>
        </p:nvSpPr>
        <p:spPr>
          <a:xfrm>
            <a:off x="4262339" y="197684"/>
            <a:ext cx="3389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highlight>
                  <a:srgbClr val="000000"/>
                </a:highlight>
              </a:rPr>
              <a:t> </a:t>
            </a:r>
            <a:r>
              <a:rPr lang="en-US" sz="2800" dirty="0"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endParaRPr lang="en-US" sz="2800" dirty="0">
              <a:highlight>
                <a:srgbClr val="0000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609AE-5B2B-4C80-986E-1223315828F3}"/>
              </a:ext>
            </a:extLst>
          </p:cNvPr>
          <p:cNvSpPr/>
          <p:nvPr/>
        </p:nvSpPr>
        <p:spPr>
          <a:xfrm>
            <a:off x="3422509" y="797985"/>
            <a:ext cx="5506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A51DB"/>
                </a:solidFill>
                <a:latin typeface="Bahnschrift" panose="020B0502040204020203" pitchFamily="34" charset="0"/>
              </a:rPr>
              <a:t>Targeted Investing Yields Results</a:t>
            </a:r>
          </a:p>
        </p:txBody>
      </p:sp>
    </p:spTree>
    <p:extLst>
      <p:ext uri="{BB962C8B-B14F-4D97-AF65-F5344CB8AC3E}">
        <p14:creationId xmlns:p14="http://schemas.microsoft.com/office/powerpoint/2010/main" val="136033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Why Invest In Our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D916-A2D8-486E-977D-8E9B2821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067759" cy="4037749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middle school programs work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have 6 years experience teaching leadership development to students from high poverty neighborhoods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have a successful track record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 six years 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0000"/>
                </a:highlight>
              </a:rPr>
              <a:t>PEAK Adven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tures has paid over $26k in wages to students enrolled in our Summer Work Project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model can scale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sufficient resources we can serve more middle schools, run a larger Summer Work Project and mentor more high school students</a:t>
            </a:r>
          </a:p>
          <a:p>
            <a:pPr marL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model can be replicated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can teach and coach other organizations to launch their own high impact youth programs</a:t>
            </a:r>
          </a:p>
          <a:p>
            <a:pPr marL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have a vision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500 middle school students leaning “I CAN LEAD MYSELF WELL” each year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 students employed each summer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80 students mentored through their high school year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5641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CA2F2C1-8BE3-4E6E-A24A-484F55BB5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21089FBE-CE8B-43BE-90E3-7B5587FBB5E8}"/>
              </a:ext>
            </a:extLst>
          </p:cNvPr>
          <p:cNvSpPr txBox="1">
            <a:spLocks/>
          </p:cNvSpPr>
          <p:nvPr/>
        </p:nvSpPr>
        <p:spPr>
          <a:xfrm>
            <a:off x="4188878" y="762477"/>
            <a:ext cx="6405063" cy="12109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4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4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</a:t>
            </a:r>
            <a:r>
              <a:rPr lang="en-US" sz="3400" dirty="0">
                <a:latin typeface="Bahnschrift" panose="020B0502040204020203" pitchFamily="34" charset="0"/>
              </a:rPr>
              <a:t>tures</a:t>
            </a:r>
            <a:br>
              <a:rPr lang="en-US" sz="3400" dirty="0">
                <a:latin typeface="Bahnschrift" panose="020B0502040204020203" pitchFamily="34" charset="0"/>
              </a:rPr>
            </a:br>
            <a:r>
              <a:rPr lang="en-US" sz="3400" dirty="0">
                <a:solidFill>
                  <a:srgbClr val="0A51DB"/>
                </a:solidFill>
                <a:latin typeface="Bahnschrift" panose="020B0502040204020203" pitchFamily="34" charset="0"/>
              </a:rPr>
              <a:t>6 Years of Impact</a:t>
            </a:r>
            <a:endParaRPr lang="en-US" sz="3400" dirty="0">
              <a:solidFill>
                <a:srgbClr val="0A51DB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9ACA7-26B8-4A0C-848E-AB5D31C8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standing in a room&#10;&#10;Description automatically generated">
            <a:extLst>
              <a:ext uri="{FF2B5EF4-FFF2-40B4-BE49-F238E27FC236}">
                <a16:creationId xmlns:a16="http://schemas.microsoft.com/office/drawing/2014/main" id="{59D7D5A2-929F-4743-ACD5-7B20561A7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r="-3" b="16677"/>
          <a:stretch/>
        </p:blipFill>
        <p:spPr>
          <a:xfrm>
            <a:off x="721524" y="2327526"/>
            <a:ext cx="3040865" cy="33667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A02E8E-49AA-4EAA-A627-9378FF397F89}"/>
              </a:ext>
            </a:extLst>
          </p:cNvPr>
          <p:cNvSpPr txBox="1">
            <a:spLocks/>
          </p:cNvSpPr>
          <p:nvPr/>
        </p:nvSpPr>
        <p:spPr>
          <a:xfrm>
            <a:off x="4282633" y="2198914"/>
            <a:ext cx="7766613" cy="367018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2000+ Participants Served</a:t>
            </a:r>
          </a:p>
          <a:p>
            <a:pPr lvl="1"/>
            <a:r>
              <a:rPr lang="en-US" sz="2000"/>
              <a:t>Through leadership development and team building programs</a:t>
            </a:r>
          </a:p>
          <a:p>
            <a:r>
              <a:rPr lang="en-US" sz="2800"/>
              <a:t>3000+ Hours Worked</a:t>
            </a:r>
          </a:p>
          <a:p>
            <a:pPr lvl="1"/>
            <a:r>
              <a:rPr lang="en-US" sz="2000"/>
              <a:t>By students in the Summer Work Project</a:t>
            </a:r>
          </a:p>
          <a:p>
            <a:r>
              <a:rPr lang="en-US" sz="2800"/>
              <a:t>$26,000+ In Wages Paid with SWP</a:t>
            </a:r>
          </a:p>
          <a:p>
            <a:pPr lvl="1"/>
            <a:r>
              <a:rPr lang="en-US" sz="2000"/>
              <a:t>To students ages 14 to 18</a:t>
            </a:r>
          </a:p>
          <a:p>
            <a:r>
              <a:rPr lang="en-US" sz="2800"/>
              <a:t>40 Students Served Each Week</a:t>
            </a:r>
          </a:p>
          <a:p>
            <a:pPr lvl="1"/>
            <a:r>
              <a:rPr lang="en-US" sz="2000"/>
              <a:t>Through our middle school leadership programs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32FF8C-BF9F-4852-841A-B221A48E3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77B13-7681-45CA-88AB-BAFA63F4F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069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4D1F3F-31CE-F442-8B19-57CF602C96E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767792" y="599682"/>
            <a:ext cx="3637844" cy="830998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endParaRPr lang="en-US" sz="3200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en-US" sz="3200" dirty="0">
                <a:solidFill>
                  <a:srgbClr val="FFC000"/>
                </a:solidFill>
                <a:latin typeface="Bahnschrift" panose="020B0502040204020203" pitchFamily="34" charset="0"/>
              </a:rPr>
              <a:t>Vision</a:t>
            </a:r>
            <a: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  <a:t> &amp; </a:t>
            </a: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Mission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73C76-4136-B242-8B68-FFBCBD716918}"/>
              </a:ext>
            </a:extLst>
          </p:cNvPr>
          <p:cNvSpPr txBox="1"/>
          <p:nvPr/>
        </p:nvSpPr>
        <p:spPr>
          <a:xfrm>
            <a:off x="740229" y="1699863"/>
            <a:ext cx="10744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We envision a community with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0000"/>
                </a:highlight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PEAK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graduates discovering their God-given purpose, equipped for a life defined by hope and not by circumstance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32D80-B386-9648-B144-8A1EB4C0584F}"/>
              </a:ext>
            </a:extLst>
          </p:cNvPr>
          <p:cNvSpPr txBox="1"/>
          <p:nvPr/>
        </p:nvSpPr>
        <p:spPr>
          <a:xfrm>
            <a:off x="1506855" y="5342561"/>
            <a:ext cx="9178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51D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Building leaders to break cycles of untapped potential, poverty</a:t>
            </a:r>
            <a:r>
              <a:rPr lang="en-US" sz="2400" dirty="0">
                <a:solidFill>
                  <a:srgbClr val="0A51DB"/>
                </a:solidFill>
                <a:latin typeface="Bahnschrift" panose="020B0502040204020203" pitchFamily="34" charset="0"/>
              </a:rPr>
              <a:t> 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A51D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violence</a:t>
            </a:r>
          </a:p>
        </p:txBody>
      </p:sp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468841A-AA62-5744-907A-849A785A4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13" y="2745701"/>
            <a:ext cx="8273175" cy="23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6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History &amp; Background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A57F9-43FD-49DF-965E-0BA03876A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536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Founded in 2006 in Bryson City, NC, </a:t>
            </a:r>
            <a:r>
              <a:rPr lang="en-US" sz="2600" dirty="0">
                <a:solidFill>
                  <a:schemeClr val="tx1"/>
                </a:solidFill>
                <a:highlight>
                  <a:srgbClr val="000000"/>
                </a:highlight>
              </a:rPr>
              <a:t>PEAK Adventure Minis</a:t>
            </a:r>
            <a:r>
              <a:rPr lang="en-US" sz="2600" dirty="0"/>
              <a:t>tries operated an adventure sports camp, teaching whitewater kayaking, wilderness trekking and caving to students in middle school and high school.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Relocating to Greensboro in 2009, </a:t>
            </a:r>
            <a:r>
              <a:rPr lang="en-US" sz="2600" dirty="0">
                <a:solidFill>
                  <a:schemeClr val="tx1"/>
                </a:solidFill>
              </a:rPr>
              <a:t>PEAK Adventures </a:t>
            </a:r>
            <a:r>
              <a:rPr lang="en-US" sz="2600" dirty="0"/>
              <a:t>shifted our focus to team building and leadership development programs based on experiential learning.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In 2014 we began using experiences and adventure to teach leadership to middle school students from high poverty backgrounds.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600" dirty="0"/>
              <a:t>This led to our innovative “Leadership TEAM” model.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600" dirty="0"/>
              <a:t>“</a:t>
            </a:r>
            <a:r>
              <a:rPr lang="en-US" sz="2600" i="1" dirty="0"/>
              <a:t>I CAN LEAD MYSELF WELL</a:t>
            </a:r>
            <a:r>
              <a:rPr lang="en-US" sz="2600" dirty="0"/>
              <a:t>” is our goal for all students.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In 2015 we launched the Summer Work Project with three students.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In 2017 we recast </a:t>
            </a:r>
            <a:r>
              <a:rPr lang="en-US" sz="2600" dirty="0">
                <a:solidFill>
                  <a:schemeClr val="tx1"/>
                </a:solidFill>
                <a:highlight>
                  <a:srgbClr val="000000"/>
                </a:highlight>
              </a:rPr>
              <a:t>PEAK Adventures </a:t>
            </a:r>
            <a:r>
              <a:rPr lang="en-US" sz="2600" dirty="0"/>
              <a:t>as a community impact ministry in Greensboro.  We believed we could effect   positive change by leveraging our strengths in youth leadership and adventure learning.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In 2019 we expanded into High Point.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In 2021 </a:t>
            </a:r>
            <a:r>
              <a:rPr lang="en-US" sz="2600" dirty="0">
                <a:highlight>
                  <a:srgbClr val="000000"/>
                </a:highlight>
              </a:rPr>
              <a:t>PEAK Adventures </a:t>
            </a:r>
            <a:r>
              <a:rPr lang="en-US" sz="2600" dirty="0"/>
              <a:t>begins our Program Outcome Measurements and Capacity Building Phase for the next five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4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Why We Focus On Communities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A57F9-43FD-49DF-965E-0BA03876A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536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highlight>
                  <a:srgbClr val="000000"/>
                </a:highlight>
              </a:rPr>
              <a:t>Guilford</a:t>
            </a:r>
            <a:r>
              <a:rPr lang="en-US" sz="2600" dirty="0"/>
              <a:t> County faces twin crises of poverty and violence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22% of school age children grow up in poverty in </a:t>
            </a:r>
            <a:r>
              <a:rPr lang="en-US" sz="2600" dirty="0">
                <a:solidFill>
                  <a:schemeClr val="tx1"/>
                </a:solidFill>
                <a:highlight>
                  <a:srgbClr val="000000"/>
                </a:highlight>
              </a:rPr>
              <a:t>Guilford</a:t>
            </a:r>
            <a:r>
              <a:rPr lang="en-US" sz="2600" dirty="0">
                <a:highlight>
                  <a:srgbClr val="000000"/>
                </a:highlight>
              </a:rPr>
              <a:t> County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highlight>
                  <a:srgbClr val="000000"/>
                </a:highlight>
              </a:rPr>
              <a:t>Greensboro and High  Point </a:t>
            </a:r>
            <a:r>
              <a:rPr lang="en-US" sz="2600" dirty="0"/>
              <a:t>are in the “Top 40” deadliest cities in the US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A51DB"/>
                </a:solidFill>
                <a:latin typeface="Bahnschrift" panose="020B0502040204020203" pitchFamily="34" charset="0"/>
              </a:rPr>
              <a:t>The Social Costs Are Enormous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The Cone Health System provided $425M in uncompensated (charity) care in 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Over 40% of all </a:t>
            </a:r>
            <a:r>
              <a:rPr lang="en-US" sz="2600" dirty="0">
                <a:solidFill>
                  <a:schemeClr val="tx1"/>
                </a:solidFill>
                <a:highlight>
                  <a:srgbClr val="000000"/>
                </a:highlight>
              </a:rPr>
              <a:t>Guilford County </a:t>
            </a:r>
            <a:r>
              <a:rPr lang="en-US" sz="2600" dirty="0"/>
              <a:t>students are scored “not proficient” in math and language arts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North Carolina spends $37K per year to incarcerate a man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6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Where We Are 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D916-A2D8-486E-977D-8E9B2821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focus on leadership development for underserved populations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serve students from neighborhoods experiencing high rates of poverty and violence</a:t>
            </a:r>
          </a:p>
          <a:p>
            <a:pPr lvl="2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collaborate with schools, churches and community organizations	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programs stress self-leadership skills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Self-Control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Self-Discipline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Self-Respect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goal for ALL students: </a:t>
            </a:r>
            <a:r>
              <a:rPr lang="en-US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CAN LEAD MYSELF WELL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programs meet the unique needs of this population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Highly relational, centered on a small group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Hands on, experiential learning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Outdoor adventures</a:t>
            </a:r>
          </a:p>
          <a:p>
            <a:pPr lvl="1"/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76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Where We Are 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D916-A2D8-486E-977D-8E9B2821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lvl="1"/>
            <a:endParaRPr lang="en-US" sz="26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800" dirty="0"/>
          </a:p>
        </p:txBody>
      </p:sp>
      <p:pic>
        <p:nvPicPr>
          <p:cNvPr id="8" name="Picture 7" descr="A couple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2EE3A4F3-0E4D-6C4C-B904-AEB59BC03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63" y="1789854"/>
            <a:ext cx="6708074" cy="44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3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A51DB"/>
                </a:solidFill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Where We Are Unique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D916-A2D8-486E-977D-8E9B2821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track success through clear measurements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Academics  /  Attendance  /  Attitude	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programs are progressive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8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grades: focus on leadership skills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10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grades: Right Start Mentoring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12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grades: Next Step Mentoring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 school students participate in the Summer Work Project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teen employment program has a 7-year track record of success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Students earn money while serving in their communities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address the needs of the whole person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Academic  /  Physical  /  Spiritual  /  Social</a:t>
            </a:r>
          </a:p>
        </p:txBody>
      </p:sp>
      <p:pic>
        <p:nvPicPr>
          <p:cNvPr id="4" name="Picture 3" descr="A picture containing mug&#10;&#10;Description automatically generated">
            <a:extLst>
              <a:ext uri="{FF2B5EF4-FFF2-40B4-BE49-F238E27FC236}">
                <a16:creationId xmlns:a16="http://schemas.microsoft.com/office/drawing/2014/main" id="{632BC732-8143-4994-8316-96E36F003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9" y="296368"/>
            <a:ext cx="1331656" cy="13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2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highlight>
                  <a:srgbClr val="000000"/>
                </a:highlight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</a:rPr>
              <a:t> </a:t>
            </a:r>
            <a:r>
              <a:rPr lang="en-US" sz="3200" dirty="0">
                <a:solidFill>
                  <a:schemeClr val="tx1"/>
                </a:solidFill>
                <a:highlight>
                  <a:srgbClr val="000000"/>
                </a:highlight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How We Impact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D916-A2D8-486E-977D-8E9B2821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invest in students for long term returns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programs are progressive, 7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grade through 12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grade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Students are coached to become leaders, starting with themselves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focus where the needs are greatest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target middle schools that draw their students from neighborhoods experiencing high poverty and violence</a:t>
            </a:r>
          </a:p>
          <a:p>
            <a:pPr lvl="2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0000"/>
                </a:highlight>
              </a:rPr>
              <a:t>Hairston Middle, Jackson Middle and Welborn Middl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Relationships are the cornerstone of our programs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1:1 interactions develop deep connections</a:t>
            </a:r>
          </a:p>
          <a:p>
            <a:pPr lvl="1"/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extend the relationships to parents, the school and the community</a:t>
            </a:r>
          </a:p>
          <a:p>
            <a:pPr marL="0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meet needs in the community through our Summer Work Program</a:t>
            </a:r>
          </a:p>
          <a:p>
            <a:pPr lvl="1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“Widows Brigade” serves widowed, elderly and disabled residents</a:t>
            </a:r>
          </a:p>
          <a:p>
            <a:pPr marL="0" indent="0">
              <a:buNone/>
            </a:pP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5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3F7F-2B7F-48A6-9D52-9FD99A20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12064"/>
            <a:ext cx="9603275" cy="106209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A51DB"/>
                </a:solidFill>
                <a:latin typeface="WC Wunderbach Rough Bta" panose="02000400000000000000" pitchFamily="2" charset="0"/>
              </a:rPr>
              <a:t>PEAK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  <a:t>Adventures</a:t>
            </a:r>
            <a:br>
              <a:rPr lang="en-US" sz="3200" dirty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en-US" sz="3200" dirty="0">
                <a:solidFill>
                  <a:srgbClr val="0A51DB"/>
                </a:solidFill>
                <a:latin typeface="Bahnschrift" panose="020B0502040204020203" pitchFamily="34" charset="0"/>
              </a:rPr>
              <a:t>How We Impact Communities</a:t>
            </a:r>
          </a:p>
        </p:txBody>
      </p:sp>
      <p:pic>
        <p:nvPicPr>
          <p:cNvPr id="6" name="Content Placeholder 5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F6BBCA4D-A1BC-4358-9489-122F58A36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7" y="1947887"/>
            <a:ext cx="4872496" cy="3654372"/>
          </a:xfrm>
        </p:spPr>
      </p:pic>
      <p:pic>
        <p:nvPicPr>
          <p:cNvPr id="4" name="Picture 3" descr="A picture containing mug&#10;&#10;Description automatically generated">
            <a:extLst>
              <a:ext uri="{FF2B5EF4-FFF2-40B4-BE49-F238E27FC236}">
                <a16:creationId xmlns:a16="http://schemas.microsoft.com/office/drawing/2014/main" id="{632BC732-8143-4994-8316-96E36F003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9" y="296368"/>
            <a:ext cx="1331656" cy="1331656"/>
          </a:xfrm>
          <a:prstGeom prst="rect">
            <a:avLst/>
          </a:prstGeom>
        </p:spPr>
      </p:pic>
      <p:pic>
        <p:nvPicPr>
          <p:cNvPr id="8" name="Picture 7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id="{169AA168-6321-4FDB-85BC-83962D5A9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17" y="1947887"/>
            <a:ext cx="4872496" cy="3654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4C8009-3667-4F22-AFE7-8D9375FE7E89}"/>
              </a:ext>
            </a:extLst>
          </p:cNvPr>
          <p:cNvSpPr txBox="1"/>
          <p:nvPr/>
        </p:nvSpPr>
        <p:spPr>
          <a:xfrm>
            <a:off x="2691461" y="5775933"/>
            <a:ext cx="87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A51DB"/>
                </a:solidFill>
              </a:rPr>
              <a:t>Before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BD0281-DBD0-425D-89F2-BAED1F435775}"/>
              </a:ext>
            </a:extLst>
          </p:cNvPr>
          <p:cNvSpPr txBox="1"/>
          <p:nvPr/>
        </p:nvSpPr>
        <p:spPr>
          <a:xfrm>
            <a:off x="8627991" y="5775933"/>
            <a:ext cx="714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A51DB"/>
                </a:solidFill>
              </a:rPr>
              <a:t>After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4A898-B9CD-4221-B4A9-C09A3DDB9EA6}"/>
              </a:ext>
            </a:extLst>
          </p:cNvPr>
          <p:cNvSpPr txBox="1"/>
          <p:nvPr/>
        </p:nvSpPr>
        <p:spPr>
          <a:xfrm>
            <a:off x="5173885" y="5602259"/>
            <a:ext cx="1851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A51DB"/>
                </a:solidFill>
              </a:rPr>
              <a:t>Summer Work Project</a:t>
            </a:r>
          </a:p>
        </p:txBody>
      </p:sp>
    </p:spTree>
    <p:extLst>
      <p:ext uri="{BB962C8B-B14F-4D97-AF65-F5344CB8AC3E}">
        <p14:creationId xmlns:p14="http://schemas.microsoft.com/office/powerpoint/2010/main" val="5715547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C000"/>
      </a:accent1>
      <a:accent2>
        <a:srgbClr val="FFC0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911</TotalTime>
  <Words>1055</Words>
  <Application>Microsoft Macintosh PowerPoint</Application>
  <PresentationFormat>Widescreen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Bahnschrift</vt:lpstr>
      <vt:lpstr>Calibri</vt:lpstr>
      <vt:lpstr>Calibri Light</vt:lpstr>
      <vt:lpstr>Tekton Pro Ext</vt:lpstr>
      <vt:lpstr>WC Wunderbach Rough Bta</vt:lpstr>
      <vt:lpstr>Wingdings</vt:lpstr>
      <vt:lpstr>Retrospect</vt:lpstr>
      <vt:lpstr>PEAK Adventures Case For Support</vt:lpstr>
      <vt:lpstr>PowerPoint Presentation</vt:lpstr>
      <vt:lpstr>PEAK Adventures History &amp; Background</vt:lpstr>
      <vt:lpstr>PEAK Adventures Why We Focus On Communities</vt:lpstr>
      <vt:lpstr>PEAK Adventures Where We Are Strong</vt:lpstr>
      <vt:lpstr>PEAK Adventures Where We Are Strong</vt:lpstr>
      <vt:lpstr>PEAK Adventures Where We Are Unique</vt:lpstr>
      <vt:lpstr>PEAK Adventures How We Impact Communities</vt:lpstr>
      <vt:lpstr>PEAK Adventures How We Impact Communities</vt:lpstr>
      <vt:lpstr>PowerPoint Presentation</vt:lpstr>
      <vt:lpstr>PowerPoint Presentation</vt:lpstr>
      <vt:lpstr>PEAK Adventures Why Invest In Our Organization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 Lassiter</dc:creator>
  <cp:lastModifiedBy>jean johnston</cp:lastModifiedBy>
  <cp:revision>139</cp:revision>
  <dcterms:created xsi:type="dcterms:W3CDTF">2020-10-27T16:03:32Z</dcterms:created>
  <dcterms:modified xsi:type="dcterms:W3CDTF">2021-02-18T21:52:24Z</dcterms:modified>
</cp:coreProperties>
</file>